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660" r:id="rId2"/>
    <p:sldId id="661" r:id="rId3"/>
    <p:sldId id="770" r:id="rId4"/>
    <p:sldId id="802" r:id="rId5"/>
    <p:sldId id="772" r:id="rId6"/>
    <p:sldId id="803" r:id="rId7"/>
    <p:sldId id="773" r:id="rId8"/>
    <p:sldId id="774" r:id="rId9"/>
    <p:sldId id="785" r:id="rId10"/>
    <p:sldId id="779" r:id="rId11"/>
    <p:sldId id="780" r:id="rId12"/>
    <p:sldId id="781" r:id="rId13"/>
    <p:sldId id="783" r:id="rId14"/>
    <p:sldId id="804" r:id="rId15"/>
    <p:sldId id="581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楷体" panose="020106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Impact" panose="020B0806030902050204" pitchFamily="34" charset="0"/>
      <p:regular r:id="rId2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6A948B4-A33B-46DC-AD9A-D4A20EF123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49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F23E3F7-4933-4943-BFC2-7B1ED9FF7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35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0A2CB978-4EFB-47CA-976F-1C11AED6D265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C09141F-ACFA-4794-88F5-B8677C3487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 userDrawn="1"/>
        </p:nvSpPr>
        <p:spPr bwMode="auto">
          <a:xfrm>
            <a:off x="5915024" y="69850"/>
            <a:ext cx="18319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语言要连贯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27" name="图片 5"/>
          <p:cNvPicPr>
            <a:picLocks noChangeAspect="1" noChangeArrowheads="1"/>
          </p:cNvPicPr>
          <p:nvPr userDrawn="1"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987" r:id="rId1"/>
    <p:sldLayoutId id="2147488988" r:id="rId2"/>
    <p:sldLayoutId id="2147488989" r:id="rId3"/>
    <p:sldLayoutId id="2147488990" r:id="rId4"/>
    <p:sldLayoutId id="2147488991" r:id="rId5"/>
    <p:sldLayoutId id="2147488992" r:id="rId6"/>
    <p:sldLayoutId id="2147488993" r:id="rId7"/>
    <p:sldLayoutId id="2147488994" r:id="rId8"/>
    <p:sldLayoutId id="2147488995" r:id="rId9"/>
    <p:sldLayoutId id="2147488996" r:id="rId10"/>
    <p:sldLayoutId id="2147488997" r:id="rId11"/>
    <p:sldLayoutId id="2147488998" r:id="rId12"/>
    <p:sldLayoutId id="2147488999" r:id="rId13"/>
    <p:sldLayoutId id="2147489000" r:id="rId14"/>
    <p:sldLayoutId id="2147489001" r:id="rId15"/>
    <p:sldLayoutId id="2147489002" r:id="rId16"/>
    <p:sldLayoutId id="2147489003" r:id="rId17"/>
    <p:sldLayoutId id="2147489004" r:id="rId18"/>
    <p:sldLayoutId id="2147489005" r:id="rId19"/>
    <p:sldLayoutId id="2147489006" r:id="rId20"/>
    <p:sldLayoutId id="2147489007" r:id="rId21"/>
    <p:sldLayoutId id="2147489008" r:id="rId22"/>
    <p:sldLayoutId id="2147489009" r:id="rId23"/>
    <p:sldLayoutId id="2147489010" r:id="rId24"/>
    <p:sldLayoutId id="2147489011" r:id="rId25"/>
    <p:sldLayoutId id="2147489012" r:id="rId26"/>
    <p:sldLayoutId id="2147489013" r:id="rId27"/>
    <p:sldLayoutId id="2147489014" r:id="rId28"/>
    <p:sldLayoutId id="2147489015" r:id="rId29"/>
    <p:sldLayoutId id="2147489016" r:id="rId30"/>
    <p:sldLayoutId id="2147489017" r:id="rId31"/>
    <p:sldLayoutId id="2147489018" r:id="rId3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https://timgsa.baidu.com/timg?image&amp;quality=80&amp;size=b10000_10000&amp;sec=1555291222&amp;di=65697d20d7d76aacd095d0328dea604a&amp;src=http://hkzj.chinahrt.com/uploads/170831/1-1FS1094231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3175"/>
            <a:ext cx="9147175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48">
            <a:extLst/>
          </p:cNvPr>
          <p:cNvSpPr txBox="1"/>
          <p:nvPr/>
        </p:nvSpPr>
        <p:spPr>
          <a:xfrm>
            <a:off x="1799692" y="1563638"/>
            <a:ext cx="554461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写作  语言要连贯</a:t>
            </a:r>
          </a:p>
        </p:txBody>
      </p:sp>
      <p:grpSp>
        <p:nvGrpSpPr>
          <p:cNvPr id="3078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081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八年级语文上册</a:t>
              </a:r>
            </a:p>
          </p:txBody>
        </p:sp>
      </p:grp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99"/>
          <p:cNvSpPr txBox="1">
            <a:spLocks noChangeArrowheads="1"/>
          </p:cNvSpPr>
          <p:nvPr/>
        </p:nvSpPr>
        <p:spPr bwMode="auto">
          <a:xfrm>
            <a:off x="441325" y="455613"/>
            <a:ext cx="826135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这是我第一次来到这么宽敞、明亮的练功房。推开练功房的门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我惊住了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四周全是镜子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好美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半开着的玻璃窗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阳光从外面洒进来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金灿灿的光芒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仿佛是我的梦想在灿烂地闪耀。我换好心爱的舞鞋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进入这个“梦想”的练功房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心喜欲狂。</a:t>
            </a:r>
          </a:p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“下腰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下腰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你怎么总比别人高出一截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”老师一声又一声的呵斥将我的喜悦之火浇灭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同时也使我明白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万事开头难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我的开头又苦又难。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“往下压，坚持住！”为了让我压好腿，老师使劲儿把我的腿往下压。好不容易，我忍着痛将腿压到老师满意的程度，他又开始纠正了我的姿势。我与撕裂般的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291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2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323850" y="700088"/>
            <a:ext cx="6516688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疼痛抗衡着，拼命忍住泪，因为我明白：万事皆有开端。不经历风雨，怎么能见彩虹？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经过不懈的努力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终于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在一个晴朗的上午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老师欣慰地告诉我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“你可以立脚尖了。”我终于换上了那双粉红色的足尖鞋。心里一阵阵激动。但这激动很快又被现实打击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我还有更艰难的路要走。</a:t>
            </a: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可我没有被困难吓倒，我镇定地握住把杆，挺胸，收腹，提气；我慢慢地拱出脚背，立起脚尖，好痛！我咬紧牙坚持着。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092950" y="1708150"/>
            <a:ext cx="19113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细节描写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紧扣题意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心理描写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点明题旨。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316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3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9" name="直接连接符 8">
            <a:extLst/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419100" y="492125"/>
            <a:ext cx="83058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一个小时过去了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我一直重复着这个枯燥的动作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两个小时过去了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我依旧重复着这个枯燥的动作。终于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我忍不住了。“疼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”我叫了出来。此时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我早已汗流浃背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感觉全身的毛孔都在胀大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额头上的汗珠更是不停地往外溢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脸上早已分不清哪是汗水哪是泪水了。我知道我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的脚长得很不符合跳芭蕾舞的要求，但我会付出比别人多一倍的努力。因为我坚信：开端的痛苦一定会换来成功的甜美！</a:t>
            </a:r>
          </a:p>
          <a:p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经过日复一日的练习，我终于被“伯乐”发现，成为芭蕾独舞表演的最佳人选。</a:t>
            </a:r>
          </a:p>
        </p:txBody>
      </p:sp>
      <p:grpSp>
        <p:nvGrpSpPr>
          <p:cNvPr id="14339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3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458788" y="595313"/>
            <a:ext cx="836930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为了练好舞，我每天都会挤出时间。每次练完后，我可以把腿放到别人放不到的地方，可以完成别人做不了的动作，那种舒展的感觉是旁人难以感受到的。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舞台上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美丽的七彩灯光汇聚在我一个人身上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我快乐地舞着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我是一个用脚尖跳舞的小公主。最后一个漂亮的谢幕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我博得了全场观众最热烈的掌声。</a:t>
            </a:r>
          </a:p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我成功了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成功的背后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总是有一个苦涩的开端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但只要拥有一种坚持、一种信念和永不放弃的精神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那苦涩的开始也蕴藏着一种甜美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24300" y="4151313"/>
            <a:ext cx="43926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结尾点题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与开头相呼应。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536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3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3965575" y="700088"/>
            <a:ext cx="15430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点  评</a:t>
            </a:r>
          </a:p>
        </p:txBody>
      </p:sp>
      <p:grpSp>
        <p:nvGrpSpPr>
          <p:cNvPr id="16387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63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49263" y="1276350"/>
            <a:ext cx="82454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作者通过叙述自己芭蕾舞训练的过程，得出了自己独到的认识：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成功的背后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总是有一个苦涩的开端，但只要拥有一种坚持、一种信念和永不放弃的精神，那苦涩的开始也蕴藏着一种甜美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……”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文本框 99"/>
          <p:cNvSpPr txBox="1">
            <a:spLocks noChangeArrowheads="1"/>
          </p:cNvSpPr>
          <p:nvPr/>
        </p:nvSpPr>
        <p:spPr bwMode="auto">
          <a:xfrm>
            <a:off x="714375" y="942975"/>
            <a:ext cx="77152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明确语言连贯的含义和要求。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学会把事情叙述清楚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做到层次分明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语言连贯。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</a:p>
        </p:txBody>
      </p:sp>
      <p:grpSp>
        <p:nvGrpSpPr>
          <p:cNvPr id="4099" name="组合 11"/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41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 txBox="1">
            <a:spLocks noChangeArrowheads="1"/>
          </p:cNvSpPr>
          <p:nvPr/>
        </p:nvSpPr>
        <p:spPr bwMode="auto">
          <a:xfrm>
            <a:off x="395288" y="508000"/>
            <a:ext cx="81359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600" b="1">
                <a:latin typeface="宋体" pitchFamily="2" charset="-122"/>
              </a:rPr>
              <a:t>一、下面这段文字不连贯，试着根据提示重写。</a:t>
            </a:r>
            <a:endParaRPr lang="en-US" altLang="zh-CN" sz="2600" b="1">
              <a:latin typeface="宋体" pitchFamily="2" charset="-122"/>
            </a:endParaRPr>
          </a:p>
        </p:txBody>
      </p:sp>
      <p:grpSp>
        <p:nvGrpSpPr>
          <p:cNvPr id="512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042988"/>
            <a:ext cx="8208962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爸爸是一个热爱工作的人。爸爸工作出色，经常在单位被评为先进工作者，我们家墙上贴的那些奖状有很多都是爸爸的。爸爸单位里有台机器坏了，大家修了一天都找不出问题。爸爸下班回到家里，吃饭时突然想起了国外有过这方面的材料，就马上查阅了资料，并且连夜赶回单位抢修了，终于把机器修好了。爸爸不仅上班忙工作，下了班都在惦记工作。爸爸花很多时间陪家人。周末，他常会领着全家人去郊游。我们每次郊游，都看到了很美的风景，玩得非常开心。为此，他还专门买了本地郊区旅游攻略的书，研究了好多条路线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4" name="文本框 100"/>
          <p:cNvSpPr txBox="1">
            <a:spLocks noChangeArrowheads="1"/>
          </p:cNvSpPr>
          <p:nvPr/>
        </p:nvSpPr>
        <p:spPr bwMode="auto">
          <a:xfrm>
            <a:off x="304800" y="574675"/>
            <a:ext cx="85344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7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先浏览这段文字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看看写的内容是否保持了话题的统一。可以加写一个中心句来统领整段话。</a:t>
            </a:r>
            <a:endParaRPr lang="en-US" altLang="zh-CN" sz="27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调整不合理的句子顺序。比如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可以把具体的例子放在要表达的观点后面。</a:t>
            </a:r>
            <a:endParaRPr lang="en-US" altLang="zh-CN" sz="27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重写时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可以补充一些关联词、提示性语句、过渡句等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使句子之间衔接自然。</a:t>
            </a:r>
            <a:endParaRPr lang="zh-CN" altLang="en-US" sz="27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菱形 10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90525" y="531813"/>
            <a:ext cx="842486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600" b="1" dirty="0">
                <a:latin typeface="宋体" pitchFamily="2" charset="-122"/>
              </a:rPr>
              <a:t>二、每逢节日来临，人们欢声笑语，处处都洋溢着浓厚的节日气氛，你也一定沉浸在欢乐之中吧。以</a:t>
            </a:r>
            <a:r>
              <a:rPr lang="en-US" altLang="zh-CN" sz="2600" b="1" dirty="0">
                <a:latin typeface="宋体" pitchFamily="2" charset="-122"/>
              </a:rPr>
              <a:t>《</a:t>
            </a:r>
            <a:r>
              <a:rPr lang="zh-CN" altLang="en-US" sz="2600" b="1" dirty="0">
                <a:latin typeface="宋体" pitchFamily="2" charset="-122"/>
              </a:rPr>
              <a:t>节日</a:t>
            </a:r>
            <a:r>
              <a:rPr lang="en-US" altLang="zh-CN" sz="2600" b="1" dirty="0">
                <a:latin typeface="宋体" pitchFamily="2" charset="-122"/>
              </a:rPr>
              <a:t>》</a:t>
            </a:r>
            <a:r>
              <a:rPr lang="zh-CN" altLang="en-US" sz="2600" b="1" dirty="0">
                <a:latin typeface="宋体" pitchFamily="2" charset="-122"/>
              </a:rPr>
              <a:t>为题，写一篇散文，不少于</a:t>
            </a:r>
            <a:r>
              <a:rPr lang="en-US" altLang="zh-CN" sz="2600" b="1" dirty="0">
                <a:latin typeface="宋体" pitchFamily="2" charset="-122"/>
              </a:rPr>
              <a:t>500</a:t>
            </a:r>
            <a:r>
              <a:rPr lang="zh-CN" altLang="en-US" sz="2600" b="1" dirty="0">
                <a:latin typeface="宋体" pitchFamily="2" charset="-122"/>
              </a:rPr>
              <a:t>字。</a:t>
            </a:r>
          </a:p>
        </p:txBody>
      </p:sp>
      <p:grpSp>
        <p:nvGrpSpPr>
          <p:cNvPr id="717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04813" y="1882775"/>
            <a:ext cx="8434387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选一个具体的节日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可以是春节、端午节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也可以是国庆节、劳动节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还可以是其他节日。围绕这个节日来写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保持话题的统一。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除了描写节日的场面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还应该写出人们在节日里的心情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并表达你的感受。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注意使句子顺序合理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衔接自然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前后连贯。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409575" y="585788"/>
            <a:ext cx="8351838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 dirty="0">
                <a:latin typeface="宋体" pitchFamily="2" charset="-122"/>
              </a:rPr>
              <a:t>三、你做过饭吗？或者制作过模型、修过自行车吗？试就你某次动手做事的经历写一篇作文。题目自拟。不少于</a:t>
            </a:r>
            <a:r>
              <a:rPr lang="en-US" altLang="zh-CN" sz="2800" b="1" dirty="0">
                <a:latin typeface="宋体" pitchFamily="2" charset="-122"/>
              </a:rPr>
              <a:t>500</a:t>
            </a:r>
            <a:r>
              <a:rPr lang="zh-CN" altLang="en-US" sz="2800" b="1" dirty="0">
                <a:latin typeface="宋体" pitchFamily="2" charset="-122"/>
              </a:rPr>
              <a:t>字。</a:t>
            </a:r>
          </a:p>
        </p:txBody>
      </p:sp>
      <p:grpSp>
        <p:nvGrpSpPr>
          <p:cNvPr id="819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04813" y="2154238"/>
            <a:ext cx="8361362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除了题目中提到的事情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还可以写组装玩具、洗衣服、打扫屋子等。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要把做事的过程写出来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让人了解你是怎么做的。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写清楚做事的顺序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保持前后叙述的连贯性。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9"/>
          <p:cNvSpPr txBox="1">
            <a:spLocks noChangeArrowheads="1"/>
          </p:cNvSpPr>
          <p:nvPr/>
        </p:nvSpPr>
        <p:spPr bwMode="auto">
          <a:xfrm>
            <a:off x="373063" y="617538"/>
            <a:ext cx="839787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写文章和说话一样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应当做到语言连贯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衔接紧密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不能前后脱节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条理混乱。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连贯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是从句子前后逻辑关系的角度提出的要求。要做到语言连贯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首先应该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保持话题统一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。一段话不管有多少句子，都应围绕共同的话题，不能想到什么就写什么。如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昆明的雨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中写菌子的那部分文字，作者提到了牛肝菌、青头菌等，还穿插</a:t>
            </a:r>
          </a:p>
        </p:txBody>
      </p: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3"/>
          </a:xfrm>
        </p:grpSpPr>
        <p:sp>
          <p:nvSpPr>
            <p:cNvPr id="92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3"/>
          </a:xfrm>
        </p:grpSpPr>
        <p:sp>
          <p:nvSpPr>
            <p:cNvPr id="102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0243" name="矩形 4"/>
          <p:cNvSpPr>
            <a:spLocks noChangeArrowheads="1"/>
          </p:cNvSpPr>
          <p:nvPr/>
        </p:nvSpPr>
        <p:spPr bwMode="auto">
          <a:xfrm>
            <a:off x="385763" y="446088"/>
            <a:ext cx="828992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火车捡鸡枞的笑话。虽然写的内容不少，但都围绕着“昆明的菌子极多”这个话题，句子之间的意思是连贯的，所以读起来并不让人觉得杂乱。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围绕一个话题的各个句子，还应该有合理的顺序，符合客观规律，这样读起来才连贯。此外，语言连贯还应注意句子之间的衔接过渡。当然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适当地运用关联词、提示语或过渡句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也可以帮助我们衔接句子。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 txBox="1">
            <a:spLocks noChangeArrowheads="1"/>
          </p:cNvSpPr>
          <p:nvPr/>
        </p:nvSpPr>
        <p:spPr bwMode="auto">
          <a:xfrm>
            <a:off x="323850" y="484188"/>
            <a:ext cx="6462713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7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开</a:t>
            </a:r>
            <a:r>
              <a:rPr lang="en-US" altLang="zh-CN" sz="27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7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端</a:t>
            </a:r>
          </a:p>
          <a:p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7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在成功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的背后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必有一个苦涩的开端。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①</a:t>
            </a:r>
            <a:endParaRPr lang="zh-CN" altLang="zh-CN" sz="27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我从小就梦想着成为一名芭蕾舞明星。穿着漂亮的公主裙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系着粉红色的芭蕾舞鞋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站在我梦寐以求的舞台上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用脚尖轻轻地点着大地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慢慢地旋转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旋转</a:t>
            </a:r>
            <a:r>
              <a:rPr lang="en-US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27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终于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美好的机会眷顾了我。凭着潜质和努力</a:t>
            </a:r>
            <a:r>
              <a:rPr lang="zh-CN" altLang="en-US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我被允许插班到芭蕾舞三级表演班。我的明星旅程由此开始。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</a:t>
            </a:r>
            <a:r>
              <a:rPr lang="en-US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7038975" y="1058863"/>
            <a:ext cx="1892300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开门见山地提出自己的观点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审题准确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入题简洁明快。</a:t>
            </a:r>
            <a:endParaRPr lang="en-US" altLang="zh-CN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②“由此开始”，紧扣题意。</a:t>
            </a:r>
          </a:p>
        </p:txBody>
      </p:sp>
      <p:grpSp>
        <p:nvGrpSpPr>
          <p:cNvPr id="11268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2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16" name="直接连接符 15">
            <a:extLst/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2238</Words>
  <Application>Microsoft Office PowerPoint</Application>
  <PresentationFormat>全屏显示(16:9)</PresentationFormat>
  <Paragraphs>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Calibri</vt:lpstr>
      <vt:lpstr>微软雅黑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543</cp:revision>
  <dcterms:created xsi:type="dcterms:W3CDTF">2018-11-06T06:39:21Z</dcterms:created>
  <dcterms:modified xsi:type="dcterms:W3CDTF">2020-03-27T07:36:41Z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